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8"/>
  </p:notesMasterIdLst>
  <p:sldIdLst>
    <p:sldId id="256" r:id="rId2"/>
    <p:sldId id="263" r:id="rId3"/>
    <p:sldId id="276" r:id="rId4"/>
    <p:sldId id="264" r:id="rId5"/>
    <p:sldId id="275" r:id="rId6"/>
    <p:sldId id="265" r:id="rId7"/>
    <p:sldId id="266" r:id="rId8"/>
    <p:sldId id="270" r:id="rId9"/>
    <p:sldId id="259" r:id="rId10"/>
    <p:sldId id="267" r:id="rId11"/>
    <p:sldId id="268" r:id="rId12"/>
    <p:sldId id="262" r:id="rId13"/>
    <p:sldId id="271" r:id="rId14"/>
    <p:sldId id="272" r:id="rId15"/>
    <p:sldId id="273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-16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B97970-B4AF-7340-A693-99ACF5CB0E4E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AC337F-1F65-DA48-A169-D936728FABA0}">
      <dgm:prSet phldrT="[Text]" custT="1"/>
      <dgm:spPr/>
      <dgm:t>
        <a:bodyPr/>
        <a:lstStyle/>
        <a:p>
          <a:r>
            <a:rPr lang="en-US" sz="2000" dirty="0" smtClean="0"/>
            <a:t>Prepare data </a:t>
          </a:r>
        </a:p>
        <a:p>
          <a:r>
            <a:rPr lang="en-US" sz="1600" dirty="0" smtClean="0"/>
            <a:t>(Move files, assemble paired ends, organize metadata)</a:t>
          </a:r>
          <a:endParaRPr lang="en-US" sz="1600" dirty="0"/>
        </a:p>
      </dgm:t>
    </dgm:pt>
    <dgm:pt modelId="{3525B05D-3FE8-7A45-BD8C-56EF127157D4}" type="parTrans" cxnId="{B5F0946A-4F02-9544-A128-066D6C4F0C81}">
      <dgm:prSet/>
      <dgm:spPr/>
      <dgm:t>
        <a:bodyPr/>
        <a:lstStyle/>
        <a:p>
          <a:endParaRPr lang="en-US"/>
        </a:p>
      </dgm:t>
    </dgm:pt>
    <dgm:pt modelId="{00DE157F-FE3E-D543-830F-FF93AA4D8466}" type="sibTrans" cxnId="{B5F0946A-4F02-9544-A128-066D6C4F0C81}">
      <dgm:prSet/>
      <dgm:spPr/>
      <dgm:t>
        <a:bodyPr/>
        <a:lstStyle/>
        <a:p>
          <a:endParaRPr lang="en-US"/>
        </a:p>
      </dgm:t>
    </dgm:pt>
    <dgm:pt modelId="{35C772F4-6271-CA44-BAF7-2AB34122122E}">
      <dgm:prSet phldrT="[Text]" custT="1"/>
      <dgm:spPr/>
      <dgm:t>
        <a:bodyPr/>
        <a:lstStyle/>
        <a:p>
          <a:r>
            <a:rPr lang="en-US" sz="2000" dirty="0" smtClean="0"/>
            <a:t>Quality filter</a:t>
          </a:r>
        </a:p>
        <a:p>
          <a:r>
            <a:rPr lang="en-US" sz="1600" dirty="0" smtClean="0"/>
            <a:t>(Remove low quality, chimeric, and non-target reads)</a:t>
          </a:r>
          <a:endParaRPr lang="en-US" sz="1600" dirty="0"/>
        </a:p>
      </dgm:t>
    </dgm:pt>
    <dgm:pt modelId="{FA406CD2-8309-ED4E-B0F8-BB22B9115AA7}" type="parTrans" cxnId="{E0F921B1-3067-4F44-88F8-B00674D38C85}">
      <dgm:prSet/>
      <dgm:spPr/>
      <dgm:t>
        <a:bodyPr/>
        <a:lstStyle/>
        <a:p>
          <a:endParaRPr lang="en-US"/>
        </a:p>
      </dgm:t>
    </dgm:pt>
    <dgm:pt modelId="{BE3E3851-4D47-EB4E-B486-3B2F98E44F9B}" type="sibTrans" cxnId="{E0F921B1-3067-4F44-88F8-B00674D38C85}">
      <dgm:prSet/>
      <dgm:spPr/>
      <dgm:t>
        <a:bodyPr/>
        <a:lstStyle/>
        <a:p>
          <a:endParaRPr lang="en-US"/>
        </a:p>
      </dgm:t>
    </dgm:pt>
    <dgm:pt modelId="{C54CBE1B-0FE2-0241-ABBD-1F8335B1350B}">
      <dgm:prSet phldrT="[Text]" custT="1"/>
      <dgm:spPr/>
      <dgm:t>
        <a:bodyPr/>
        <a:lstStyle/>
        <a:p>
          <a:r>
            <a:rPr lang="en-US" sz="2000" dirty="0" smtClean="0"/>
            <a:t>Pick open reference OTUs; assign taxonomy</a:t>
          </a:r>
        </a:p>
        <a:p>
          <a:r>
            <a:rPr lang="en-US" sz="1600" dirty="0" smtClean="0"/>
            <a:t>(Align to </a:t>
          </a:r>
          <a:r>
            <a:rPr lang="en-US" sz="1600" dirty="0" err="1" smtClean="0"/>
            <a:t>Greengenes</a:t>
          </a:r>
          <a:r>
            <a:rPr lang="en-US" sz="1600" dirty="0" smtClean="0"/>
            <a:t> database; make OTU table)</a:t>
          </a:r>
          <a:endParaRPr lang="en-US" sz="1600" dirty="0"/>
        </a:p>
      </dgm:t>
    </dgm:pt>
    <dgm:pt modelId="{475640BD-2C1B-A148-B832-B52925B2D540}" type="parTrans" cxnId="{A171E368-59BD-FB47-9A6F-BC8DFC9EB0BB}">
      <dgm:prSet/>
      <dgm:spPr/>
      <dgm:t>
        <a:bodyPr/>
        <a:lstStyle/>
        <a:p>
          <a:endParaRPr lang="en-US"/>
        </a:p>
      </dgm:t>
    </dgm:pt>
    <dgm:pt modelId="{C7336F52-75AF-2D43-A062-72C1EB56A418}" type="sibTrans" cxnId="{A171E368-59BD-FB47-9A6F-BC8DFC9EB0BB}">
      <dgm:prSet/>
      <dgm:spPr/>
      <dgm:t>
        <a:bodyPr/>
        <a:lstStyle/>
        <a:p>
          <a:endParaRPr lang="en-US"/>
        </a:p>
      </dgm:t>
    </dgm:pt>
    <dgm:pt modelId="{0B5CB275-3BCD-CC4B-A47F-43E55EE735A5}">
      <dgm:prSet custT="1"/>
      <dgm:spPr/>
      <dgm:t>
        <a:bodyPr/>
        <a:lstStyle/>
        <a:p>
          <a:r>
            <a:rPr lang="en-US" sz="2000" dirty="0" smtClean="0"/>
            <a:t>Conduct diversity analyses</a:t>
          </a:r>
          <a:r>
            <a:rPr lang="en-US" sz="2200" dirty="0" smtClean="0"/>
            <a:t/>
          </a:r>
          <a:br>
            <a:rPr lang="en-US" sz="2200" dirty="0" smtClean="0"/>
          </a:br>
          <a:r>
            <a:rPr lang="en-US" sz="1600" dirty="0" smtClean="0"/>
            <a:t>(alpha and beta diversity)</a:t>
          </a:r>
          <a:endParaRPr lang="en-US" sz="1600" dirty="0"/>
        </a:p>
      </dgm:t>
    </dgm:pt>
    <dgm:pt modelId="{CD8E34ED-8651-7548-8DD2-B249335CF525}" type="parTrans" cxnId="{1A837762-CB22-BF4B-A32D-FD3291F64A04}">
      <dgm:prSet/>
      <dgm:spPr/>
      <dgm:t>
        <a:bodyPr/>
        <a:lstStyle/>
        <a:p>
          <a:endParaRPr lang="en-US"/>
        </a:p>
      </dgm:t>
    </dgm:pt>
    <dgm:pt modelId="{5AB6B6E7-C61F-FF40-9EB1-2726B3FC6027}" type="sibTrans" cxnId="{1A837762-CB22-BF4B-A32D-FD3291F64A04}">
      <dgm:prSet/>
      <dgm:spPr/>
      <dgm:t>
        <a:bodyPr/>
        <a:lstStyle/>
        <a:p>
          <a:endParaRPr lang="en-US"/>
        </a:p>
      </dgm:t>
    </dgm:pt>
    <dgm:pt modelId="{95416FFE-7FD5-094D-AA89-51EA122384B2}">
      <dgm:prSet/>
      <dgm:spPr/>
      <dgm:t>
        <a:bodyPr/>
        <a:lstStyle/>
        <a:p>
          <a:endParaRPr lang="en-US" dirty="0"/>
        </a:p>
      </dgm:t>
    </dgm:pt>
    <dgm:pt modelId="{720ED627-DC62-6345-BF4A-16D0638C1E5B}" type="parTrans" cxnId="{B2FE73B5-AF77-5C46-90EB-350B527B7AD6}">
      <dgm:prSet/>
      <dgm:spPr/>
      <dgm:t>
        <a:bodyPr/>
        <a:lstStyle/>
        <a:p>
          <a:endParaRPr lang="en-US"/>
        </a:p>
      </dgm:t>
    </dgm:pt>
    <dgm:pt modelId="{C4741995-7A0E-8C40-8065-76E5985B4CD5}" type="sibTrans" cxnId="{B2FE73B5-AF77-5C46-90EB-350B527B7AD6}">
      <dgm:prSet/>
      <dgm:spPr/>
      <dgm:t>
        <a:bodyPr/>
        <a:lstStyle/>
        <a:p>
          <a:endParaRPr lang="en-US"/>
        </a:p>
      </dgm:t>
    </dgm:pt>
    <dgm:pt modelId="{A4837016-0926-654B-B995-05AE96456885}">
      <dgm:prSet custT="1"/>
      <dgm:spPr/>
      <dgm:t>
        <a:bodyPr/>
        <a:lstStyle/>
        <a:p>
          <a:r>
            <a:rPr lang="en-US" sz="2000" dirty="0" smtClean="0"/>
            <a:t>Visualize data</a:t>
          </a:r>
          <a:endParaRPr lang="en-US" sz="2000" dirty="0"/>
        </a:p>
      </dgm:t>
    </dgm:pt>
    <dgm:pt modelId="{E51C3D6F-5ED9-0C42-A735-217339B8EAAE}" type="parTrans" cxnId="{6B42BADD-8DCC-8546-8359-49D4634743B7}">
      <dgm:prSet/>
      <dgm:spPr/>
      <dgm:t>
        <a:bodyPr/>
        <a:lstStyle/>
        <a:p>
          <a:endParaRPr lang="en-US"/>
        </a:p>
      </dgm:t>
    </dgm:pt>
    <dgm:pt modelId="{E0BB7691-8BB9-BF40-9557-9B6F5B3CCE85}" type="sibTrans" cxnId="{6B42BADD-8DCC-8546-8359-49D4634743B7}">
      <dgm:prSet/>
      <dgm:spPr/>
      <dgm:t>
        <a:bodyPr/>
        <a:lstStyle/>
        <a:p>
          <a:endParaRPr lang="en-US"/>
        </a:p>
      </dgm:t>
    </dgm:pt>
    <dgm:pt modelId="{E3A6916E-259F-714B-BF98-6EDDF8D148FB}" type="pres">
      <dgm:prSet presAssocID="{B8B97970-B4AF-7340-A693-99ACF5CB0E4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9B983C-0012-EA49-ADB2-83B8C94CCF52}" type="pres">
      <dgm:prSet presAssocID="{B8B97970-B4AF-7340-A693-99ACF5CB0E4E}" presName="dummyMaxCanvas" presStyleCnt="0">
        <dgm:presLayoutVars/>
      </dgm:prSet>
      <dgm:spPr/>
    </dgm:pt>
    <dgm:pt modelId="{34BB1B1B-C2FF-0A4E-AA67-6347F8AB0601}" type="pres">
      <dgm:prSet presAssocID="{B8B97970-B4AF-7340-A693-99ACF5CB0E4E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A4CDD-6B26-014C-8FAD-3FCDF97C4222}" type="pres">
      <dgm:prSet presAssocID="{B8B97970-B4AF-7340-A693-99ACF5CB0E4E}" presName="FiveNodes_2" presStyleLbl="node1" presStyleIdx="1" presStyleCnt="5" custScaleX="1075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6509E4-39B6-3648-AA81-75D94D04F037}" type="pres">
      <dgm:prSet presAssocID="{B8B97970-B4AF-7340-A693-99ACF5CB0E4E}" presName="FiveNodes_3" presStyleLbl="node1" presStyleIdx="2" presStyleCnt="5" custScaleX="1107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A9959-81EC-7443-AE9E-3208FB65BC5C}" type="pres">
      <dgm:prSet presAssocID="{B8B97970-B4AF-7340-A693-99ACF5CB0E4E}" presName="FiveNodes_4" presStyleLbl="node1" presStyleIdx="3" presStyleCnt="5" custScaleX="1100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E19BB6-396B-694C-B989-6482AFFE8D4F}" type="pres">
      <dgm:prSet presAssocID="{B8B97970-B4AF-7340-A693-99ACF5CB0E4E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714E8-CCA6-9E47-A1E7-B2EE3FA66142}" type="pres">
      <dgm:prSet presAssocID="{B8B97970-B4AF-7340-A693-99ACF5CB0E4E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E5CD19-6F73-5D46-AFD1-168070F3DFF7}" type="pres">
      <dgm:prSet presAssocID="{B8B97970-B4AF-7340-A693-99ACF5CB0E4E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2626A5-B041-C54B-9A49-E55E5D40F996}" type="pres">
      <dgm:prSet presAssocID="{B8B97970-B4AF-7340-A693-99ACF5CB0E4E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4434C4-CC4B-DD4D-8FF3-BDB4DEC1FD04}" type="pres">
      <dgm:prSet presAssocID="{B8B97970-B4AF-7340-A693-99ACF5CB0E4E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C5DB8-FF7E-2D4A-BE7B-1AAE6383A801}" type="pres">
      <dgm:prSet presAssocID="{B8B97970-B4AF-7340-A693-99ACF5CB0E4E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5621EE-FFED-4D4D-842B-BBF52C638F06}" type="pres">
      <dgm:prSet presAssocID="{B8B97970-B4AF-7340-A693-99ACF5CB0E4E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BA59ED-8424-F84C-9902-482A77FC2C81}" type="pres">
      <dgm:prSet presAssocID="{B8B97970-B4AF-7340-A693-99ACF5CB0E4E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4DE564-98BF-C443-97E7-FC300B948370}" type="pres">
      <dgm:prSet presAssocID="{B8B97970-B4AF-7340-A693-99ACF5CB0E4E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ABBDEE-11FC-5740-8A09-B60836914DEC}" type="pres">
      <dgm:prSet presAssocID="{B8B97970-B4AF-7340-A693-99ACF5CB0E4E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5C0D59-010C-9649-B667-EE6F50B692F6}" type="presOf" srcId="{C54CBE1B-0FE2-0241-ABBD-1F8335B1350B}" destId="{846509E4-39B6-3648-AA81-75D94D04F037}" srcOrd="0" destOrd="0" presId="urn:microsoft.com/office/officeart/2005/8/layout/vProcess5"/>
    <dgm:cxn modelId="{D995B703-C801-214A-B6A5-1413377A5C57}" type="presOf" srcId="{BE3E3851-4D47-EB4E-B486-3B2F98E44F9B}" destId="{1DE5CD19-6F73-5D46-AFD1-168070F3DFF7}" srcOrd="0" destOrd="0" presId="urn:microsoft.com/office/officeart/2005/8/layout/vProcess5"/>
    <dgm:cxn modelId="{E0F921B1-3067-4F44-88F8-B00674D38C85}" srcId="{B8B97970-B4AF-7340-A693-99ACF5CB0E4E}" destId="{35C772F4-6271-CA44-BAF7-2AB34122122E}" srcOrd="1" destOrd="0" parTransId="{FA406CD2-8309-ED4E-B0F8-BB22B9115AA7}" sibTransId="{BE3E3851-4D47-EB4E-B486-3B2F98E44F9B}"/>
    <dgm:cxn modelId="{96BE319B-5379-6E4C-BD63-17CD3607B094}" type="presOf" srcId="{5AB6B6E7-C61F-FF40-9EB1-2726B3FC6027}" destId="{CE4434C4-CC4B-DD4D-8FF3-BDB4DEC1FD04}" srcOrd="0" destOrd="0" presId="urn:microsoft.com/office/officeart/2005/8/layout/vProcess5"/>
    <dgm:cxn modelId="{1A837762-CB22-BF4B-A32D-FD3291F64A04}" srcId="{B8B97970-B4AF-7340-A693-99ACF5CB0E4E}" destId="{0B5CB275-3BCD-CC4B-A47F-43E55EE735A5}" srcOrd="3" destOrd="0" parTransId="{CD8E34ED-8651-7548-8DD2-B249335CF525}" sibTransId="{5AB6B6E7-C61F-FF40-9EB1-2726B3FC6027}"/>
    <dgm:cxn modelId="{6E2DA732-68FF-5B49-8F06-9038AD301A88}" type="presOf" srcId="{35C772F4-6271-CA44-BAF7-2AB34122122E}" destId="{B2FA4CDD-6B26-014C-8FAD-3FCDF97C4222}" srcOrd="0" destOrd="0" presId="urn:microsoft.com/office/officeart/2005/8/layout/vProcess5"/>
    <dgm:cxn modelId="{2F347E29-12D4-0E46-892E-74A102337BB8}" type="presOf" srcId="{C54CBE1B-0FE2-0241-ABBD-1F8335B1350B}" destId="{9ABA59ED-8424-F84C-9902-482A77FC2C81}" srcOrd="1" destOrd="0" presId="urn:microsoft.com/office/officeart/2005/8/layout/vProcess5"/>
    <dgm:cxn modelId="{B5F0946A-4F02-9544-A128-066D6C4F0C81}" srcId="{B8B97970-B4AF-7340-A693-99ACF5CB0E4E}" destId="{DDAC337F-1F65-DA48-A169-D936728FABA0}" srcOrd="0" destOrd="0" parTransId="{3525B05D-3FE8-7A45-BD8C-56EF127157D4}" sibTransId="{00DE157F-FE3E-D543-830F-FF93AA4D8466}"/>
    <dgm:cxn modelId="{46462163-6936-2947-BE27-FDA9ADB7A39A}" type="presOf" srcId="{35C772F4-6271-CA44-BAF7-2AB34122122E}" destId="{215621EE-FFED-4D4D-842B-BBF52C638F06}" srcOrd="1" destOrd="0" presId="urn:microsoft.com/office/officeart/2005/8/layout/vProcess5"/>
    <dgm:cxn modelId="{576768A1-29CF-D943-A15C-3568BBF3AB05}" type="presOf" srcId="{DDAC337F-1F65-DA48-A169-D936728FABA0}" destId="{ABEC5DB8-FF7E-2D4A-BE7B-1AAE6383A801}" srcOrd="1" destOrd="0" presId="urn:microsoft.com/office/officeart/2005/8/layout/vProcess5"/>
    <dgm:cxn modelId="{A32FC33B-733A-C64E-98C1-5E7F968D70AF}" type="presOf" srcId="{B8B97970-B4AF-7340-A693-99ACF5CB0E4E}" destId="{E3A6916E-259F-714B-BF98-6EDDF8D148FB}" srcOrd="0" destOrd="0" presId="urn:microsoft.com/office/officeart/2005/8/layout/vProcess5"/>
    <dgm:cxn modelId="{AA2F409B-323F-5741-BC60-DF39F6E46A23}" type="presOf" srcId="{DDAC337F-1F65-DA48-A169-D936728FABA0}" destId="{34BB1B1B-C2FF-0A4E-AA67-6347F8AB0601}" srcOrd="0" destOrd="0" presId="urn:microsoft.com/office/officeart/2005/8/layout/vProcess5"/>
    <dgm:cxn modelId="{B2FE73B5-AF77-5C46-90EB-350B527B7AD6}" srcId="{B8B97970-B4AF-7340-A693-99ACF5CB0E4E}" destId="{95416FFE-7FD5-094D-AA89-51EA122384B2}" srcOrd="5" destOrd="0" parTransId="{720ED627-DC62-6345-BF4A-16D0638C1E5B}" sibTransId="{C4741995-7A0E-8C40-8065-76E5985B4CD5}"/>
    <dgm:cxn modelId="{A171E368-59BD-FB47-9A6F-BC8DFC9EB0BB}" srcId="{B8B97970-B4AF-7340-A693-99ACF5CB0E4E}" destId="{C54CBE1B-0FE2-0241-ABBD-1F8335B1350B}" srcOrd="2" destOrd="0" parTransId="{475640BD-2C1B-A148-B832-B52925B2D540}" sibTransId="{C7336F52-75AF-2D43-A062-72C1EB56A418}"/>
    <dgm:cxn modelId="{F3F5A2EC-1D68-BC49-9DAF-CAE2E1678F0A}" type="presOf" srcId="{0B5CB275-3BCD-CC4B-A47F-43E55EE735A5}" destId="{E74DE564-98BF-C443-97E7-FC300B948370}" srcOrd="1" destOrd="0" presId="urn:microsoft.com/office/officeart/2005/8/layout/vProcess5"/>
    <dgm:cxn modelId="{E24C546C-A70D-5C4C-AFBE-C6F3535BE927}" type="presOf" srcId="{C7336F52-75AF-2D43-A062-72C1EB56A418}" destId="{C82626A5-B041-C54B-9A49-E55E5D40F996}" srcOrd="0" destOrd="0" presId="urn:microsoft.com/office/officeart/2005/8/layout/vProcess5"/>
    <dgm:cxn modelId="{6B42BADD-8DCC-8546-8359-49D4634743B7}" srcId="{B8B97970-B4AF-7340-A693-99ACF5CB0E4E}" destId="{A4837016-0926-654B-B995-05AE96456885}" srcOrd="4" destOrd="0" parTransId="{E51C3D6F-5ED9-0C42-A735-217339B8EAAE}" sibTransId="{E0BB7691-8BB9-BF40-9557-9B6F5B3CCE85}"/>
    <dgm:cxn modelId="{BA1D44FE-D6D8-C145-920A-309C2E41DBA7}" type="presOf" srcId="{0B5CB275-3BCD-CC4B-A47F-43E55EE735A5}" destId="{845A9959-81EC-7443-AE9E-3208FB65BC5C}" srcOrd="0" destOrd="0" presId="urn:microsoft.com/office/officeart/2005/8/layout/vProcess5"/>
    <dgm:cxn modelId="{4B981094-BB79-294F-8511-039B1FB0CCB2}" type="presOf" srcId="{A4837016-0926-654B-B995-05AE96456885}" destId="{0AABBDEE-11FC-5740-8A09-B60836914DEC}" srcOrd="1" destOrd="0" presId="urn:microsoft.com/office/officeart/2005/8/layout/vProcess5"/>
    <dgm:cxn modelId="{A1EAD833-BF01-ED40-B943-059348D4FA65}" type="presOf" srcId="{A4837016-0926-654B-B995-05AE96456885}" destId="{86E19BB6-396B-694C-B989-6482AFFE8D4F}" srcOrd="0" destOrd="0" presId="urn:microsoft.com/office/officeart/2005/8/layout/vProcess5"/>
    <dgm:cxn modelId="{77A776AE-3BC7-864B-97CC-A4D9F028DCB9}" type="presOf" srcId="{00DE157F-FE3E-D543-830F-FF93AA4D8466}" destId="{A50714E8-CCA6-9E47-A1E7-B2EE3FA66142}" srcOrd="0" destOrd="0" presId="urn:microsoft.com/office/officeart/2005/8/layout/vProcess5"/>
    <dgm:cxn modelId="{2FF0989C-552F-284E-B117-2497C531E94A}" type="presParOf" srcId="{E3A6916E-259F-714B-BF98-6EDDF8D148FB}" destId="{BB9B983C-0012-EA49-ADB2-83B8C94CCF52}" srcOrd="0" destOrd="0" presId="urn:microsoft.com/office/officeart/2005/8/layout/vProcess5"/>
    <dgm:cxn modelId="{296CFE80-0E88-FD4D-9E97-CC5CA8822D49}" type="presParOf" srcId="{E3A6916E-259F-714B-BF98-6EDDF8D148FB}" destId="{34BB1B1B-C2FF-0A4E-AA67-6347F8AB0601}" srcOrd="1" destOrd="0" presId="urn:microsoft.com/office/officeart/2005/8/layout/vProcess5"/>
    <dgm:cxn modelId="{C3B345D9-893E-BE4B-A660-F84FA7A69633}" type="presParOf" srcId="{E3A6916E-259F-714B-BF98-6EDDF8D148FB}" destId="{B2FA4CDD-6B26-014C-8FAD-3FCDF97C4222}" srcOrd="2" destOrd="0" presId="urn:microsoft.com/office/officeart/2005/8/layout/vProcess5"/>
    <dgm:cxn modelId="{C912DB00-92DC-4042-BBA7-908B982E0825}" type="presParOf" srcId="{E3A6916E-259F-714B-BF98-6EDDF8D148FB}" destId="{846509E4-39B6-3648-AA81-75D94D04F037}" srcOrd="3" destOrd="0" presId="urn:microsoft.com/office/officeart/2005/8/layout/vProcess5"/>
    <dgm:cxn modelId="{70FB2295-B166-CB43-854B-5C77046B440A}" type="presParOf" srcId="{E3A6916E-259F-714B-BF98-6EDDF8D148FB}" destId="{845A9959-81EC-7443-AE9E-3208FB65BC5C}" srcOrd="4" destOrd="0" presId="urn:microsoft.com/office/officeart/2005/8/layout/vProcess5"/>
    <dgm:cxn modelId="{CAB9D83E-06C8-5242-98A3-858E01F8FD41}" type="presParOf" srcId="{E3A6916E-259F-714B-BF98-6EDDF8D148FB}" destId="{86E19BB6-396B-694C-B989-6482AFFE8D4F}" srcOrd="5" destOrd="0" presId="urn:microsoft.com/office/officeart/2005/8/layout/vProcess5"/>
    <dgm:cxn modelId="{8F4ED6C7-A848-004A-803C-68EA4F7BE9DF}" type="presParOf" srcId="{E3A6916E-259F-714B-BF98-6EDDF8D148FB}" destId="{A50714E8-CCA6-9E47-A1E7-B2EE3FA66142}" srcOrd="6" destOrd="0" presId="urn:microsoft.com/office/officeart/2005/8/layout/vProcess5"/>
    <dgm:cxn modelId="{CE9BAB43-F87F-6845-96F3-F076449A15AD}" type="presParOf" srcId="{E3A6916E-259F-714B-BF98-6EDDF8D148FB}" destId="{1DE5CD19-6F73-5D46-AFD1-168070F3DFF7}" srcOrd="7" destOrd="0" presId="urn:microsoft.com/office/officeart/2005/8/layout/vProcess5"/>
    <dgm:cxn modelId="{DA18C1EA-783B-424C-BD64-BD5A27DF55BA}" type="presParOf" srcId="{E3A6916E-259F-714B-BF98-6EDDF8D148FB}" destId="{C82626A5-B041-C54B-9A49-E55E5D40F996}" srcOrd="8" destOrd="0" presId="urn:microsoft.com/office/officeart/2005/8/layout/vProcess5"/>
    <dgm:cxn modelId="{5072B094-FC52-B141-82BA-F6B60DF255A9}" type="presParOf" srcId="{E3A6916E-259F-714B-BF98-6EDDF8D148FB}" destId="{CE4434C4-CC4B-DD4D-8FF3-BDB4DEC1FD04}" srcOrd="9" destOrd="0" presId="urn:microsoft.com/office/officeart/2005/8/layout/vProcess5"/>
    <dgm:cxn modelId="{AA6FAA33-6244-414A-A74D-502C3B28B6DC}" type="presParOf" srcId="{E3A6916E-259F-714B-BF98-6EDDF8D148FB}" destId="{ABEC5DB8-FF7E-2D4A-BE7B-1AAE6383A801}" srcOrd="10" destOrd="0" presId="urn:microsoft.com/office/officeart/2005/8/layout/vProcess5"/>
    <dgm:cxn modelId="{208605F1-6E13-8F45-897C-79E1EA6C479E}" type="presParOf" srcId="{E3A6916E-259F-714B-BF98-6EDDF8D148FB}" destId="{215621EE-FFED-4D4D-842B-BBF52C638F06}" srcOrd="11" destOrd="0" presId="urn:microsoft.com/office/officeart/2005/8/layout/vProcess5"/>
    <dgm:cxn modelId="{59BA3DDD-DCCB-0B42-AE42-D25589944D0B}" type="presParOf" srcId="{E3A6916E-259F-714B-BF98-6EDDF8D148FB}" destId="{9ABA59ED-8424-F84C-9902-482A77FC2C81}" srcOrd="12" destOrd="0" presId="urn:microsoft.com/office/officeart/2005/8/layout/vProcess5"/>
    <dgm:cxn modelId="{2AACA011-4E52-C149-B945-755888A2A711}" type="presParOf" srcId="{E3A6916E-259F-714B-BF98-6EDDF8D148FB}" destId="{E74DE564-98BF-C443-97E7-FC300B948370}" srcOrd="13" destOrd="0" presId="urn:microsoft.com/office/officeart/2005/8/layout/vProcess5"/>
    <dgm:cxn modelId="{D8D13895-AF94-994F-ACBF-D86A9E64BE27}" type="presParOf" srcId="{E3A6916E-259F-714B-BF98-6EDDF8D148FB}" destId="{0AABBDEE-11FC-5740-8A09-B60836914D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B1B1B-C2FF-0A4E-AA67-6347F8AB0601}">
      <dsp:nvSpPr>
        <dsp:cNvPr id="0" name=""/>
        <dsp:cNvSpPr/>
      </dsp:nvSpPr>
      <dsp:spPr>
        <a:xfrm>
          <a:off x="0" y="0"/>
          <a:ext cx="5536323" cy="8599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Prepare data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(Move files, assemble paired ends, organize metadata)</a:t>
          </a:r>
          <a:endParaRPr lang="en-US" sz="1600" kern="1200" dirty="0"/>
        </a:p>
      </dsp:txBody>
      <dsp:txXfrm>
        <a:off x="25187" y="25187"/>
        <a:ext cx="4507776" cy="809558"/>
      </dsp:txXfrm>
    </dsp:sp>
    <dsp:sp modelId="{B2FA4CDD-6B26-014C-8FAD-3FCDF97C4222}">
      <dsp:nvSpPr>
        <dsp:cNvPr id="0" name=""/>
        <dsp:cNvSpPr/>
      </dsp:nvSpPr>
      <dsp:spPr>
        <a:xfrm>
          <a:off x="204707" y="979368"/>
          <a:ext cx="5953762" cy="8599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Quality filter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(Remove low quality, chimeric, and non-target reads)</a:t>
          </a:r>
          <a:endParaRPr lang="en-US" sz="1600" kern="1200" dirty="0"/>
        </a:p>
      </dsp:txBody>
      <dsp:txXfrm>
        <a:off x="229894" y="1004555"/>
        <a:ext cx="4857687" cy="809558"/>
      </dsp:txXfrm>
    </dsp:sp>
    <dsp:sp modelId="{846509E4-39B6-3648-AA81-75D94D04F037}">
      <dsp:nvSpPr>
        <dsp:cNvPr id="0" name=""/>
        <dsp:cNvSpPr/>
      </dsp:nvSpPr>
      <dsp:spPr>
        <a:xfrm>
          <a:off x="529193" y="1958736"/>
          <a:ext cx="6131644" cy="8599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Pick open reference OTUs; assign taxonomy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(Align to </a:t>
          </a:r>
          <a:r>
            <a:rPr lang="en-US" sz="1600" kern="1200" dirty="0" err="1" smtClean="0"/>
            <a:t>Greengenes</a:t>
          </a:r>
          <a:r>
            <a:rPr lang="en-US" sz="1600" kern="1200" dirty="0" smtClean="0"/>
            <a:t> database; make OTU table)</a:t>
          </a:r>
          <a:endParaRPr lang="en-US" sz="1600" kern="1200" dirty="0"/>
        </a:p>
      </dsp:txBody>
      <dsp:txXfrm>
        <a:off x="554380" y="1983923"/>
        <a:ext cx="5004327" cy="809558"/>
      </dsp:txXfrm>
    </dsp:sp>
    <dsp:sp modelId="{845A9959-81EC-7443-AE9E-3208FB65BC5C}">
      <dsp:nvSpPr>
        <dsp:cNvPr id="0" name=""/>
        <dsp:cNvSpPr/>
      </dsp:nvSpPr>
      <dsp:spPr>
        <a:xfrm>
          <a:off x="963215" y="2938104"/>
          <a:ext cx="6090454" cy="8599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Conduct diversity analyses</a:t>
          </a:r>
          <a:r>
            <a:rPr lang="en-US" sz="2200" kern="1200" dirty="0" smtClean="0"/>
            <a:t/>
          </a:r>
          <a:br>
            <a:rPr lang="en-US" sz="2200" kern="1200" dirty="0" smtClean="0"/>
          </a:br>
          <a:r>
            <a:rPr lang="en-US" sz="1600" kern="1200" dirty="0" smtClean="0"/>
            <a:t>(alpha and beta diversity)</a:t>
          </a:r>
          <a:endParaRPr lang="en-US" sz="1600" kern="1200" dirty="0"/>
        </a:p>
      </dsp:txBody>
      <dsp:txXfrm>
        <a:off x="988402" y="2963291"/>
        <a:ext cx="4970371" cy="809558"/>
      </dsp:txXfrm>
    </dsp:sp>
    <dsp:sp modelId="{86E19BB6-396B-694C-B989-6482AFFE8D4F}">
      <dsp:nvSpPr>
        <dsp:cNvPr id="0" name=""/>
        <dsp:cNvSpPr/>
      </dsp:nvSpPr>
      <dsp:spPr>
        <a:xfrm>
          <a:off x="1653707" y="3917472"/>
          <a:ext cx="5536323" cy="8599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Visualize data</a:t>
          </a:r>
          <a:endParaRPr lang="en-US" sz="2000" kern="1200" dirty="0"/>
        </a:p>
      </dsp:txBody>
      <dsp:txXfrm>
        <a:off x="1678894" y="3942659"/>
        <a:ext cx="4513566" cy="809558"/>
      </dsp:txXfrm>
    </dsp:sp>
    <dsp:sp modelId="{A50714E8-CCA6-9E47-A1E7-B2EE3FA66142}">
      <dsp:nvSpPr>
        <dsp:cNvPr id="0" name=""/>
        <dsp:cNvSpPr/>
      </dsp:nvSpPr>
      <dsp:spPr>
        <a:xfrm>
          <a:off x="4977367" y="628228"/>
          <a:ext cx="558956" cy="5589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5103132" y="628228"/>
        <a:ext cx="307426" cy="420614"/>
      </dsp:txXfrm>
    </dsp:sp>
    <dsp:sp modelId="{1DE5CD19-6F73-5D46-AFD1-168070F3DFF7}">
      <dsp:nvSpPr>
        <dsp:cNvPr id="0" name=""/>
        <dsp:cNvSpPr/>
      </dsp:nvSpPr>
      <dsp:spPr>
        <a:xfrm>
          <a:off x="5390794" y="1607596"/>
          <a:ext cx="558956" cy="5589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5516559" y="1607596"/>
        <a:ext cx="307426" cy="420614"/>
      </dsp:txXfrm>
    </dsp:sp>
    <dsp:sp modelId="{C82626A5-B041-C54B-9A49-E55E5D40F996}">
      <dsp:nvSpPr>
        <dsp:cNvPr id="0" name=""/>
        <dsp:cNvSpPr/>
      </dsp:nvSpPr>
      <dsp:spPr>
        <a:xfrm>
          <a:off x="5804221" y="2572632"/>
          <a:ext cx="558956" cy="5589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5929986" y="2572632"/>
        <a:ext cx="307426" cy="420614"/>
      </dsp:txXfrm>
    </dsp:sp>
    <dsp:sp modelId="{CE4434C4-CC4B-DD4D-8FF3-BDB4DEC1FD04}">
      <dsp:nvSpPr>
        <dsp:cNvPr id="0" name=""/>
        <dsp:cNvSpPr/>
      </dsp:nvSpPr>
      <dsp:spPr>
        <a:xfrm>
          <a:off x="6217647" y="3561555"/>
          <a:ext cx="558956" cy="5589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6343412" y="3561555"/>
        <a:ext cx="307426" cy="420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A1E30-3F89-304F-BAAF-BD4CE4205F94}" type="datetimeFigureOut">
              <a:rPr lang="en-US" smtClean="0"/>
              <a:pPr/>
              <a:t>3/31/15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2BF6-E5D5-F241-BEEC-BD50FDC0C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8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Spend a long time here, talking</a:t>
            </a:r>
            <a:r>
              <a:rPr lang="en-US" baseline="0" dirty="0" smtClean="0"/>
              <a:t> about soil amendments too – how much does each drive/shape microbial community structure?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215BE-B94C-064F-AD61-A524C62AEA9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44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read represents an independent read of the source DNA;</a:t>
            </a:r>
            <a:r>
              <a:rPr lang="en-US" baseline="0" dirty="0" smtClean="0"/>
              <a:t> poor quality sequences become novel organisms or genes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2BF6-E5D5-F241-BEEC-BD50FDC0C5C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1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Tuesday, March 31,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pPr/>
              <a:t>Tuesday, March 31,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pPr/>
              <a:t>Tuesday, March 31,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Tuesday, March 31,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Tuesday, March 31,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Tuesday, March 31,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Tuesday, March 31,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Tuesday, March 31,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pPr/>
              <a:t>Tuesday, March 31,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pPr/>
              <a:t>Tuesday, March 31,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pPr/>
              <a:t>Tuesday, March 31,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pPr/>
              <a:t>Tuesday, March 31,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Using amplicon sequencing to analyze microbial community structure and diversity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2449678"/>
          </a:xfrm>
        </p:spPr>
        <p:txBody>
          <a:bodyPr>
            <a:normAutofit/>
          </a:bodyPr>
          <a:lstStyle/>
          <a:p>
            <a:r>
              <a:rPr lang="en-US" dirty="0" smtClean="0"/>
              <a:t>Sarah Allard</a:t>
            </a:r>
          </a:p>
          <a:p>
            <a:r>
              <a:rPr lang="en-US" dirty="0" smtClean="0"/>
              <a:t>PhD Candidate in Plant </a:t>
            </a:r>
            <a:r>
              <a:rPr lang="en-US" dirty="0" smtClean="0"/>
              <a:t>Science, Micallef Lab</a:t>
            </a:r>
            <a:endParaRPr lang="en-US" dirty="0" smtClean="0"/>
          </a:p>
          <a:p>
            <a:r>
              <a:rPr lang="en-US" dirty="0" smtClean="0"/>
              <a:t>March 31, 2015 </a:t>
            </a:r>
          </a:p>
          <a:p>
            <a:r>
              <a:rPr lang="en-US" dirty="0" smtClean="0"/>
              <a:t>BYOB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02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Evaluating diversity and community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9136"/>
            <a:ext cx="4497176" cy="238690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Alpha diversity: number of </a:t>
            </a:r>
            <a:r>
              <a:rPr lang="en-US" dirty="0" err="1" smtClean="0"/>
              <a:t>OTUs</a:t>
            </a:r>
            <a:r>
              <a:rPr lang="en-US" dirty="0" smtClean="0"/>
              <a:t> within each sample</a:t>
            </a:r>
          </a:p>
          <a:p>
            <a:pPr lvl="1"/>
            <a:r>
              <a:rPr lang="en-US" dirty="0" err="1" smtClean="0"/>
              <a:t>Alpha_rarefaction.py</a:t>
            </a:r>
            <a:endParaRPr lang="en-US" dirty="0" smtClean="0"/>
          </a:p>
          <a:p>
            <a:pPr lvl="1"/>
            <a:r>
              <a:rPr lang="en-US" dirty="0" smtClean="0"/>
              <a:t>OTU estimations and diversity estimates</a:t>
            </a:r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376" y="1335087"/>
            <a:ext cx="3555713" cy="2652018"/>
          </a:xfrm>
          <a:prstGeom prst="rect">
            <a:avLst/>
          </a:prstGeom>
        </p:spPr>
      </p:pic>
      <p:pic>
        <p:nvPicPr>
          <p:cNvPr id="5" name="Picture 4" descr="Screen Shot 2015-02-23 at 11.05.59 A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954376" y="3976255"/>
            <a:ext cx="3268749" cy="2500745"/>
          </a:xfrm>
          <a:prstGeom prst="rect">
            <a:avLst/>
          </a:prstGeom>
        </p:spPr>
      </p:pic>
      <p:pic>
        <p:nvPicPr>
          <p:cNvPr id="6" name="Picture 5" descr="Screen Shot 2015-02-23 at 11.06.07 AM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8223125" y="5313218"/>
            <a:ext cx="998768" cy="1163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726041"/>
            <a:ext cx="43307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Beta diversity: compare OTU composition and abundance between samples and sample </a:t>
            </a:r>
            <a:r>
              <a:rPr lang="en-US" sz="2400" dirty="0" smtClean="0"/>
              <a:t>types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/>
              <a:t>Beta_diversity_through_plots.py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Emperor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/>
              <a:t>Unifrac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Weighted </a:t>
            </a:r>
            <a:r>
              <a:rPr lang="en-US" sz="2000" dirty="0"/>
              <a:t>vs. </a:t>
            </a:r>
            <a:r>
              <a:rPr lang="en-US" sz="2000" dirty="0" err="1"/>
              <a:t>Unweighted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fun </a:t>
            </a:r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Group_significance.py</a:t>
            </a:r>
            <a:endParaRPr lang="en-US" dirty="0" smtClean="0"/>
          </a:p>
          <a:p>
            <a:pPr lvl="1"/>
            <a:r>
              <a:rPr lang="en-US" dirty="0" smtClean="0"/>
              <a:t>Evaluate significance of taxa of interest using </a:t>
            </a:r>
            <a:r>
              <a:rPr lang="en-US" dirty="0" err="1"/>
              <a:t>K</a:t>
            </a:r>
            <a:r>
              <a:rPr lang="en-US" dirty="0" err="1" smtClean="0"/>
              <a:t>ruskal</a:t>
            </a:r>
            <a:r>
              <a:rPr lang="en-US" dirty="0" smtClean="0"/>
              <a:t>-Wallis test</a:t>
            </a:r>
          </a:p>
          <a:p>
            <a:pPr lvl="1"/>
            <a:r>
              <a:rPr lang="en-US" dirty="0" smtClean="0"/>
              <a:t>Recommended that you filter out low abundance </a:t>
            </a:r>
            <a:r>
              <a:rPr lang="en-US" dirty="0" err="1" smtClean="0"/>
              <a:t>seqs</a:t>
            </a:r>
            <a:r>
              <a:rPr lang="en-US" dirty="0" smtClean="0"/>
              <a:t> first</a:t>
            </a:r>
            <a:endParaRPr lang="en-US" dirty="0" smtClean="0"/>
          </a:p>
          <a:p>
            <a:r>
              <a:rPr lang="en-US" dirty="0" err="1" smtClean="0"/>
              <a:t>Compute_core_microbiome.py</a:t>
            </a:r>
            <a:endParaRPr lang="en-US" dirty="0" smtClean="0"/>
          </a:p>
          <a:p>
            <a:pPr lvl="1"/>
            <a:r>
              <a:rPr lang="en-US" dirty="0" smtClean="0"/>
              <a:t>Lists </a:t>
            </a:r>
            <a:r>
              <a:rPr lang="en-US" dirty="0" err="1" smtClean="0"/>
              <a:t>OTUs</a:t>
            </a:r>
            <a:r>
              <a:rPr lang="en-US" dirty="0" smtClean="0"/>
              <a:t> common to all samples at different percentages</a:t>
            </a:r>
          </a:p>
          <a:p>
            <a:r>
              <a:rPr lang="en-US" dirty="0" err="1" smtClean="0"/>
              <a:t>Make_otu_heatmap_html.py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Make an interactive </a:t>
            </a:r>
            <a:r>
              <a:rPr lang="en-US" dirty="0" err="1" smtClean="0"/>
              <a:t>heatmap</a:t>
            </a:r>
            <a:endParaRPr lang="en-US" dirty="0" smtClean="0"/>
          </a:p>
          <a:p>
            <a:r>
              <a:rPr lang="en-US" dirty="0" err="1" smtClean="0"/>
              <a:t>Compare_categories.py</a:t>
            </a:r>
            <a:endParaRPr lang="en-US" dirty="0" smtClean="0"/>
          </a:p>
          <a:p>
            <a:pPr lvl="1"/>
            <a:r>
              <a:rPr lang="en-US" dirty="0" smtClean="0"/>
              <a:t>Nonparametric approach to evaluate differences between sample groups (uses Vegan in 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QIIME Forum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060" y="483805"/>
            <a:ext cx="4324065" cy="1391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7499358" cy="1685636"/>
          </a:xfrm>
          <a:prstGeom prst="rect">
            <a:avLst/>
          </a:prstGeom>
          <a:effectLst>
            <a:glow rad="63500">
              <a:schemeClr val="accent1">
                <a:alpha val="75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0563"/>
            <a:ext cx="4006159" cy="1741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alpha val="75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826" y="4798960"/>
            <a:ext cx="4894174" cy="1762677"/>
          </a:xfrm>
          <a:prstGeom prst="rect">
            <a:avLst/>
          </a:prstGeom>
          <a:effectLst>
            <a:glow rad="63500">
              <a:schemeClr val="accent1">
                <a:alpha val="75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414" y="3137599"/>
            <a:ext cx="4954586" cy="1411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47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51" y="251647"/>
            <a:ext cx="8773535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Phyloseq</a:t>
            </a:r>
            <a:r>
              <a:rPr lang="en-US" dirty="0" smtClean="0"/>
              <a:t> / Shiny</a:t>
            </a:r>
            <a:br>
              <a:rPr lang="en-US" dirty="0" smtClean="0"/>
            </a:br>
            <a:r>
              <a:rPr lang="en-US" sz="3100" dirty="0" smtClean="0"/>
              <a:t>visualization and stats without normalizing by read number</a:t>
            </a:r>
            <a:endParaRPr lang="en-US" sz="3100" dirty="0"/>
          </a:p>
        </p:txBody>
      </p:sp>
      <p:pic>
        <p:nvPicPr>
          <p:cNvPr id="4" name="Content Placeholder 3" descr="Screen Shot 2014-08-21 at 12.48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1" b="4331"/>
          <a:stretch>
            <a:fillRect/>
          </a:stretch>
        </p:blipFill>
        <p:spPr>
          <a:xfrm>
            <a:off x="449849" y="1417638"/>
            <a:ext cx="8229600" cy="452596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86010" y="1942496"/>
            <a:ext cx="3752176" cy="771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 smtClean="0">
                <a:solidFill>
                  <a:schemeClr val="accent4">
                    <a:lumMod val="75000"/>
                  </a:schemeClr>
                </a:solidFill>
              </a:rPr>
              <a:t>“Waste not, want not”</a:t>
            </a:r>
            <a:endParaRPr lang="en-US" sz="3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849" y="5971358"/>
            <a:ext cx="869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McMurdie</a:t>
            </a:r>
            <a:r>
              <a:rPr lang="en-US" dirty="0"/>
              <a:t>, P. J., &amp; Holmes, S. (2013). </a:t>
            </a:r>
            <a:r>
              <a:rPr lang="en-US" dirty="0" err="1"/>
              <a:t>phyloseq</a:t>
            </a:r>
            <a:r>
              <a:rPr lang="en-US" dirty="0"/>
              <a:t>: an R package for reproducible interactive analysis and graphics of microbiome census data. </a:t>
            </a:r>
            <a:r>
              <a:rPr lang="en-US" dirty="0" err="1"/>
              <a:t>PloS</a:t>
            </a:r>
            <a:r>
              <a:rPr lang="en-US" dirty="0"/>
              <a:t> one, 8(4), e61217.</a:t>
            </a:r>
          </a:p>
        </p:txBody>
      </p:sp>
    </p:spTree>
    <p:extLst>
      <p:ext uri="{BB962C8B-B14F-4D97-AF65-F5344CB8AC3E}">
        <p14:creationId xmlns:p14="http://schemas.microsoft.com/office/powerpoint/2010/main" val="169996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97" y="482851"/>
            <a:ext cx="895582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Breakaway and Catchall</a:t>
            </a:r>
            <a:br>
              <a:rPr lang="en-US" dirty="0" smtClean="0"/>
            </a:br>
            <a:r>
              <a:rPr lang="en-US" sz="3100" dirty="0"/>
              <a:t>visualization and stats without normalizing by read </a:t>
            </a:r>
            <a:r>
              <a:rPr lang="en-US" sz="3100" dirty="0" smtClean="0"/>
              <a:t>number</a:t>
            </a:r>
            <a:br>
              <a:rPr lang="en-US" sz="3100" dirty="0" smtClean="0"/>
            </a:br>
            <a:r>
              <a:rPr lang="en-US" sz="3100" dirty="0" smtClean="0"/>
              <a:t>OTU count estimations rather than diversity indices</a:t>
            </a:r>
            <a:endParaRPr lang="en-US" sz="3100" dirty="0"/>
          </a:p>
        </p:txBody>
      </p:sp>
      <p:pic>
        <p:nvPicPr>
          <p:cNvPr id="4" name="Content Placeholder 3" descr="Screen Shot 2014-08-29 at 12.49.5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24" r="-17324"/>
          <a:stretch>
            <a:fillRect/>
          </a:stretch>
        </p:blipFill>
        <p:spPr>
          <a:xfrm>
            <a:off x="70397" y="1787255"/>
            <a:ext cx="9073602" cy="4990132"/>
          </a:xfrm>
        </p:spPr>
      </p:pic>
    </p:spTree>
    <p:extLst>
      <p:ext uri="{BB962C8B-B14F-4D97-AF65-F5344CB8AC3E}">
        <p14:creationId xmlns:p14="http://schemas.microsoft.com/office/powerpoint/2010/main" val="229129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GenGIS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map data to locations</a:t>
            </a:r>
            <a:endParaRPr lang="en-US" sz="3100" dirty="0"/>
          </a:p>
        </p:txBody>
      </p:sp>
      <p:pic>
        <p:nvPicPr>
          <p:cNvPr id="4" name="Content Placeholder 3" descr="Screen Shot 2014-08-22 at 2.20.4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8" b="709"/>
          <a:stretch/>
        </p:blipFill>
        <p:spPr>
          <a:xfrm>
            <a:off x="4714406" y="1076975"/>
            <a:ext cx="4429594" cy="46327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9" y="1417638"/>
            <a:ext cx="4424337" cy="42920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814" y="5753510"/>
            <a:ext cx="8938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Parks, D. H., </a:t>
            </a:r>
            <a:r>
              <a:rPr lang="en-US" dirty="0" err="1"/>
              <a:t>Mankowski</a:t>
            </a:r>
            <a:r>
              <a:rPr lang="en-US" dirty="0"/>
              <a:t>, T., </a:t>
            </a:r>
            <a:r>
              <a:rPr lang="en-US" dirty="0" err="1"/>
              <a:t>Zangooei</a:t>
            </a:r>
            <a:r>
              <a:rPr lang="en-US" dirty="0"/>
              <a:t>, S., Porter, M. S., </a:t>
            </a:r>
            <a:r>
              <a:rPr lang="en-US" dirty="0" err="1"/>
              <a:t>Armanini</a:t>
            </a:r>
            <a:r>
              <a:rPr lang="en-US" dirty="0"/>
              <a:t>, D. G., Baird, D. J., ... &amp; </a:t>
            </a:r>
            <a:r>
              <a:rPr lang="en-US" dirty="0" err="1"/>
              <a:t>Beiko</a:t>
            </a:r>
            <a:r>
              <a:rPr lang="en-US" dirty="0"/>
              <a:t>, R. G. (2013). </a:t>
            </a:r>
            <a:r>
              <a:rPr lang="en-US" dirty="0" err="1"/>
              <a:t>GenGIS</a:t>
            </a:r>
            <a:r>
              <a:rPr lang="en-US" dirty="0"/>
              <a:t> 2: Geospatial analysis of traditional and genetic biodiversity, with new gradient algorithms and an extensible plugin framework. </a:t>
            </a:r>
            <a:r>
              <a:rPr lang="en-US" dirty="0" err="1"/>
              <a:t>PloS</a:t>
            </a:r>
            <a:r>
              <a:rPr lang="en-US" dirty="0"/>
              <a:t> one, 8(7), e69885.</a:t>
            </a:r>
          </a:p>
        </p:txBody>
      </p:sp>
    </p:spTree>
    <p:extLst>
      <p:ext uri="{BB962C8B-B14F-4D97-AF65-F5344CB8AC3E}">
        <p14:creationId xmlns:p14="http://schemas.microsoft.com/office/powerpoint/2010/main" val="4068260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PiCRUST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/>
              <a:t>Predictive functional profiling from 16S data</a:t>
            </a:r>
            <a:br>
              <a:rPr lang="en-US" sz="3100" dirty="0"/>
            </a:br>
            <a:endParaRPr lang="en-US" sz="3100" dirty="0"/>
          </a:p>
        </p:txBody>
      </p:sp>
      <p:pic>
        <p:nvPicPr>
          <p:cNvPr id="4" name="Picture 3" descr="Screen Shot 2014-08-22 at 2.3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26" y="1417638"/>
            <a:ext cx="6481654" cy="4438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92656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Langille</a:t>
            </a:r>
            <a:r>
              <a:rPr lang="en-US" dirty="0"/>
              <a:t>, M. G., </a:t>
            </a:r>
            <a:r>
              <a:rPr lang="en-US" dirty="0" err="1"/>
              <a:t>Zaneveld</a:t>
            </a:r>
            <a:r>
              <a:rPr lang="en-US" dirty="0"/>
              <a:t>, J., </a:t>
            </a:r>
            <a:r>
              <a:rPr lang="en-US" dirty="0" err="1"/>
              <a:t>Caporaso</a:t>
            </a:r>
            <a:r>
              <a:rPr lang="en-US" dirty="0"/>
              <a:t>, J. G., McDonald, D., Knights, D., Reyes, J. A., ... &amp; </a:t>
            </a:r>
            <a:r>
              <a:rPr lang="en-US" dirty="0" err="1"/>
              <a:t>Huttenhower</a:t>
            </a:r>
            <a:r>
              <a:rPr lang="en-US" dirty="0"/>
              <a:t>, C. (2013). Predictive functional profiling of microbial communities using 16S </a:t>
            </a:r>
            <a:r>
              <a:rPr lang="en-US" dirty="0" err="1"/>
              <a:t>rRNA</a:t>
            </a:r>
            <a:r>
              <a:rPr lang="en-US" dirty="0"/>
              <a:t> marker gene sequences. Nature biotechnology, 31(9), 814-821.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488" y="2748405"/>
            <a:ext cx="1832703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“Like a microscope whose lens is smudged with </a:t>
            </a:r>
            <a:r>
              <a:rPr lang="en-US" b="1" dirty="0" err="1" smtClean="0"/>
              <a:t>vaseline</a:t>
            </a:r>
            <a:r>
              <a:rPr lang="en-US" b="1" dirty="0" smtClean="0"/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823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3856"/>
            <a:ext cx="9144000" cy="3065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6061376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Approaches for  examining </a:t>
            </a:r>
            <a:r>
              <a:rPr lang="en-US" dirty="0" smtClean="0"/>
              <a:t>microbial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19" y="1968477"/>
            <a:ext cx="5717750" cy="2110757"/>
          </a:xfrm>
        </p:spPr>
        <p:txBody>
          <a:bodyPr/>
          <a:lstStyle/>
          <a:p>
            <a:r>
              <a:rPr lang="en-US" dirty="0" smtClean="0"/>
              <a:t>Amplicon Sequencing: Who is in the community?</a:t>
            </a:r>
          </a:p>
          <a:p>
            <a:pPr lvl="1"/>
            <a:r>
              <a:rPr lang="en-US" dirty="0" smtClean="0"/>
              <a:t>16S </a:t>
            </a:r>
            <a:r>
              <a:rPr lang="en-US" dirty="0" err="1" smtClean="0"/>
              <a:t>rDNA</a:t>
            </a:r>
            <a:r>
              <a:rPr lang="en-US" dirty="0" smtClean="0"/>
              <a:t>: Bacteria, Archaea</a:t>
            </a:r>
          </a:p>
          <a:p>
            <a:pPr lvl="1"/>
            <a:r>
              <a:rPr lang="en-US" dirty="0" smtClean="0"/>
              <a:t>ITS or 18S </a:t>
            </a:r>
            <a:r>
              <a:rPr lang="en-US" dirty="0" err="1" smtClean="0"/>
              <a:t>rDNA</a:t>
            </a:r>
            <a:r>
              <a:rPr lang="en-US" dirty="0" smtClean="0"/>
              <a:t>: </a:t>
            </a:r>
            <a:r>
              <a:rPr lang="en-US" dirty="0" smtClean="0"/>
              <a:t>Fungi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/>
          <a:srcRect t="284" b="-3399"/>
          <a:stretch/>
        </p:blipFill>
        <p:spPr>
          <a:xfrm>
            <a:off x="6518576" y="533400"/>
            <a:ext cx="2383531" cy="27771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419" y="5380673"/>
            <a:ext cx="821513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r>
              <a:rPr lang="en-US" sz="2400" dirty="0"/>
              <a:t>Shotgun Metagenomics: What is their functional potential?</a:t>
            </a:r>
          </a:p>
          <a:p>
            <a:r>
              <a:rPr lang="en-US" sz="2400" dirty="0"/>
              <a:t>Metatranscriptomics: What is the community doing?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6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might want to ask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Which of your treatment factors drive differences in community structure and diversity?</a:t>
            </a:r>
          </a:p>
          <a:p>
            <a:r>
              <a:rPr lang="en-US" dirty="0" smtClean="0"/>
              <a:t>Which OTUs are significantly different between samples?</a:t>
            </a:r>
          </a:p>
          <a:p>
            <a:r>
              <a:rPr lang="en-US" dirty="0" smtClean="0"/>
              <a:t>Are there keystone species?</a:t>
            </a:r>
          </a:p>
          <a:p>
            <a:r>
              <a:rPr lang="en-US" dirty="0" smtClean="0"/>
              <a:t>Are there environmental variables that correlate with composition?</a:t>
            </a:r>
          </a:p>
          <a:p>
            <a:r>
              <a:rPr lang="en-US" dirty="0" smtClean="0"/>
              <a:t>What OTUs explain most of the difference between samples?</a:t>
            </a:r>
          </a:p>
          <a:p>
            <a:r>
              <a:rPr lang="en-US" dirty="0" smtClean="0"/>
              <a:t>How do communities change through time?</a:t>
            </a:r>
          </a:p>
          <a:p>
            <a:r>
              <a:rPr lang="en-US" dirty="0" smtClean="0"/>
              <a:t>What metabolic processes are going on in an environment?</a:t>
            </a:r>
          </a:p>
          <a:p>
            <a:r>
              <a:rPr lang="en-US" dirty="0" smtClean="0"/>
              <a:t>Do certain groups co-occur?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6190" y="6292334"/>
            <a:ext cx="41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STAMPS at Woods Hole,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2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11-30 at 2.02.1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2"/>
          <a:stretch/>
        </p:blipFill>
        <p:spPr>
          <a:xfrm>
            <a:off x="1964904" y="454670"/>
            <a:ext cx="4480560" cy="425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21" y="5090197"/>
            <a:ext cx="760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“Drivers of the rhizosphere microbiota in natural and agricultural systems”</a:t>
            </a:r>
          </a:p>
          <a:p>
            <a:r>
              <a:rPr lang="en-US" dirty="0" smtClean="0"/>
              <a:t> – from </a:t>
            </a:r>
            <a:r>
              <a:rPr lang="en-US" dirty="0" err="1" smtClean="0"/>
              <a:t>Philippot</a:t>
            </a:r>
            <a:r>
              <a:rPr lang="en-US" dirty="0" smtClean="0"/>
              <a:t>, 2013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5488" y="4951698"/>
            <a:ext cx="8237672" cy="15696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How do agriculture inputs, such as fertilizer and biological control, influence microbial communities in the </a:t>
            </a:r>
            <a:r>
              <a:rPr lang="en-US" sz="3200" i="1" dirty="0" smtClean="0">
                <a:solidFill>
                  <a:schemeClr val="accent2">
                    <a:lumMod val="50000"/>
                  </a:schemeClr>
                </a:solidFill>
              </a:rPr>
              <a:t>phyllosphere </a:t>
            </a:r>
            <a:r>
              <a:rPr lang="en-US" sz="3200" i="1" dirty="0" smtClean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28565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0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Tomato </a:t>
            </a:r>
            <a:r>
              <a:rPr lang="en-US" dirty="0" err="1" smtClean="0"/>
              <a:t>Microbiome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65" y="940554"/>
            <a:ext cx="5289834" cy="48112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1" y="6207786"/>
            <a:ext cx="152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Ottesen</a:t>
            </a:r>
            <a:r>
              <a:rPr lang="en-US" sz="1200" dirty="0" smtClean="0"/>
              <a:t> et al, 2013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751783"/>
            <a:ext cx="80175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3</a:t>
            </a:r>
            <a:r>
              <a:rPr lang="en-US" sz="1400" dirty="0" smtClean="0"/>
              <a:t>. Bacterial diversity in roots, bottom leaves, stems, tomatoes, flowers and top leaves of tomato plants using 16SrRNA. Bacterial diversity associated with diverse tomato organs (16S).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00099" y="4274455"/>
            <a:ext cx="2143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Rhizosphere: </a:t>
            </a:r>
            <a:r>
              <a:rPr lang="en-US" dirty="0" smtClean="0"/>
              <a:t>area immediately surrounding the roots</a:t>
            </a:r>
            <a:endParaRPr lang="en-US" sz="1400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00100" y="2249316"/>
            <a:ext cx="1830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Phyllosphere: </a:t>
            </a:r>
            <a:r>
              <a:rPr lang="en-US" dirty="0" smtClean="0"/>
              <a:t>above-</a:t>
            </a:r>
            <a:r>
              <a:rPr lang="en-US" dirty="0" smtClean="0"/>
              <a:t>ground plant surface</a:t>
            </a: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40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5-03-04 at 4.50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889" y="0"/>
            <a:ext cx="1034118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00" y="120305"/>
            <a:ext cx="2327409" cy="2327409"/>
          </a:xfrm>
          <a:prstGeom prst="rect">
            <a:avLst/>
          </a:prstGeom>
        </p:spPr>
      </p:pic>
      <p:pic>
        <p:nvPicPr>
          <p:cNvPr id="7" name="Picture 6" descr="Screen Shot 2015-03-05 at 1.23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0" y="2447714"/>
            <a:ext cx="2354385" cy="1994544"/>
          </a:xfrm>
          <a:prstGeom prst="rect">
            <a:avLst/>
          </a:prstGeom>
        </p:spPr>
      </p:pic>
      <p:pic>
        <p:nvPicPr>
          <p:cNvPr id="8" name="Picture 7" descr="Screen Shot 2015-03-05 at 1.24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5" y="4442258"/>
            <a:ext cx="2415103" cy="2033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00" y="5369701"/>
            <a:ext cx="1474279" cy="11057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00" y="3216244"/>
            <a:ext cx="1021323" cy="1226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00" y="1221700"/>
            <a:ext cx="1021323" cy="1226014"/>
          </a:xfrm>
          <a:prstGeom prst="rect">
            <a:avLst/>
          </a:prstGeom>
        </p:spPr>
      </p:pic>
      <p:pic>
        <p:nvPicPr>
          <p:cNvPr id="18" name="Picture 5" descr="Picture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6" r="-21066"/>
          <a:stretch/>
        </p:blipFill>
        <p:spPr bwMode="auto">
          <a:xfrm>
            <a:off x="6585627" y="2405941"/>
            <a:ext cx="3926681" cy="406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74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3-04 at 9.40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7" y="274638"/>
            <a:ext cx="2976992" cy="23336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56012" y="1542270"/>
            <a:ext cx="952382" cy="22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31" y="476132"/>
            <a:ext cx="2854720" cy="2132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746" y="3175000"/>
            <a:ext cx="3168633" cy="2116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12" y="4113404"/>
            <a:ext cx="2507993" cy="274459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069963" y="5431460"/>
            <a:ext cx="1286049" cy="284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272736" y="5227199"/>
            <a:ext cx="1070504" cy="488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22740" y="1728692"/>
            <a:ext cx="313776" cy="1129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5-03-04 at 9.52.0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0171"/>
            <a:ext cx="3465622" cy="22270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4461092"/>
            <a:ext cx="2581458" cy="83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5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21" y="5596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Methods: </a:t>
            </a:r>
            <a:r>
              <a:rPr lang="en-US" dirty="0" smtClean="0"/>
              <a:t>16S Data Analysis Workflow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54524563"/>
              </p:ext>
            </p:extLst>
          </p:nvPr>
        </p:nvGraphicFramePr>
        <p:xfrm>
          <a:off x="853689" y="1432282"/>
          <a:ext cx="7190031" cy="4777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9744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Remove low quality reads (sequencing errors)</a:t>
            </a:r>
          </a:p>
          <a:p>
            <a:pPr lvl="1"/>
            <a:r>
              <a:rPr lang="en-US" dirty="0" smtClean="0"/>
              <a:t>Illumina Q score, length</a:t>
            </a:r>
          </a:p>
          <a:p>
            <a:r>
              <a:rPr lang="en-US" dirty="0" smtClean="0"/>
              <a:t>Remove chimeric reads (amplification errors)</a:t>
            </a:r>
          </a:p>
          <a:p>
            <a:pPr lvl="1"/>
            <a:r>
              <a:rPr lang="en-US" dirty="0" smtClean="0"/>
              <a:t>De novo detection using UCHIME (within USEARCH, QIIME)</a:t>
            </a:r>
          </a:p>
          <a:p>
            <a:pPr lvl="1"/>
            <a:r>
              <a:rPr lang="en-US" dirty="0" smtClean="0"/>
              <a:t>Can be anywhere from 0 to 30% of reads</a:t>
            </a:r>
          </a:p>
          <a:p>
            <a:r>
              <a:rPr lang="en-US" dirty="0" smtClean="0"/>
              <a:t>Remove non-target reads</a:t>
            </a:r>
          </a:p>
          <a:p>
            <a:pPr lvl="1"/>
            <a:r>
              <a:rPr lang="en-US" dirty="0" err="1" smtClean="0"/>
              <a:t>PhiX</a:t>
            </a:r>
            <a:endParaRPr lang="en-US" dirty="0" smtClean="0"/>
          </a:p>
          <a:p>
            <a:pPr lvl="1"/>
            <a:r>
              <a:rPr lang="en-US" dirty="0" smtClean="0"/>
              <a:t>Mitochondria</a:t>
            </a:r>
          </a:p>
          <a:p>
            <a:pPr lvl="1"/>
            <a:r>
              <a:rPr lang="en-US" dirty="0" smtClean="0"/>
              <a:t>Chloroplast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Also consider:</a:t>
            </a:r>
          </a:p>
          <a:p>
            <a:pPr lvl="1"/>
            <a:r>
              <a:rPr lang="en-US" dirty="0" smtClean="0"/>
              <a:t>Contamination</a:t>
            </a:r>
          </a:p>
          <a:p>
            <a:pPr lvl="1"/>
            <a:r>
              <a:rPr lang="en-US" dirty="0" smtClean="0"/>
              <a:t>Singletons can be valid (rare organisms) or invalid (</a:t>
            </a:r>
            <a:r>
              <a:rPr lang="en-US" dirty="0" err="1" smtClean="0"/>
              <a:t>seq</a:t>
            </a:r>
            <a:r>
              <a:rPr lang="en-US" dirty="0" smtClean="0"/>
              <a:t> errors)</a:t>
            </a:r>
          </a:p>
          <a:p>
            <a:pPr lvl="2"/>
            <a:r>
              <a:rPr lang="en-US" dirty="0" smtClean="0"/>
              <a:t>Decide based on ecological relevance and diversity of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7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492</TotalTime>
  <Words>743</Words>
  <Application>Microsoft Macintosh PowerPoint</Application>
  <PresentationFormat>On-screen Show (4:3)</PresentationFormat>
  <Paragraphs>97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Clarity</vt:lpstr>
      <vt:lpstr>Using amplicon sequencing to analyze microbial community structure and diversity</vt:lpstr>
      <vt:lpstr>Approaches for  examining microbial diversity</vt:lpstr>
      <vt:lpstr>Questions you might want to ask </vt:lpstr>
      <vt:lpstr>PowerPoint Presentation</vt:lpstr>
      <vt:lpstr>Tomato Microbiome </vt:lpstr>
      <vt:lpstr>PowerPoint Presentation</vt:lpstr>
      <vt:lpstr>PowerPoint Presentation</vt:lpstr>
      <vt:lpstr>Methods: 16S Data Analysis Workflow</vt:lpstr>
      <vt:lpstr>Quality Filtering</vt:lpstr>
      <vt:lpstr>Evaluating diversity and community structure</vt:lpstr>
      <vt:lpstr>Other fun things</vt:lpstr>
      <vt:lpstr>Challenges</vt:lpstr>
      <vt:lpstr>Phyloseq / Shiny visualization and stats without normalizing by read number</vt:lpstr>
      <vt:lpstr>Breakaway and Catchall visualization and stats without normalizing by read number OTU count estimations rather than diversity indices</vt:lpstr>
      <vt:lpstr>GenGIS map data to locations</vt:lpstr>
      <vt:lpstr>PiCRUST Predictive functional profiling from 16S data </vt:lpstr>
    </vt:vector>
  </TitlesOfParts>
  <Company>FDA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amplicon sequencing to analyze microbial community structure and diversity</dc:title>
  <dc:creator>Sarah Allard</dc:creator>
  <cp:lastModifiedBy>Sarah Allard</cp:lastModifiedBy>
  <cp:revision>25</cp:revision>
  <dcterms:created xsi:type="dcterms:W3CDTF">2015-03-31T15:04:56Z</dcterms:created>
  <dcterms:modified xsi:type="dcterms:W3CDTF">2015-03-31T19:04:16Z</dcterms:modified>
</cp:coreProperties>
</file>